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28"/>
  </p:notesMasterIdLst>
  <p:sldIdLst>
    <p:sldId id="814" r:id="rId2"/>
    <p:sldId id="894" r:id="rId3"/>
    <p:sldId id="834" r:id="rId4"/>
    <p:sldId id="868" r:id="rId5"/>
    <p:sldId id="859" r:id="rId6"/>
    <p:sldId id="878" r:id="rId7"/>
    <p:sldId id="864" r:id="rId8"/>
    <p:sldId id="865" r:id="rId9"/>
    <p:sldId id="866" r:id="rId10"/>
    <p:sldId id="881" r:id="rId11"/>
    <p:sldId id="882" r:id="rId12"/>
    <p:sldId id="883" r:id="rId13"/>
    <p:sldId id="875" r:id="rId14"/>
    <p:sldId id="874" r:id="rId15"/>
    <p:sldId id="872" r:id="rId16"/>
    <p:sldId id="888" r:id="rId17"/>
    <p:sldId id="876" r:id="rId18"/>
    <p:sldId id="877" r:id="rId19"/>
    <p:sldId id="892" r:id="rId20"/>
    <p:sldId id="893" r:id="rId21"/>
    <p:sldId id="891" r:id="rId22"/>
    <p:sldId id="884" r:id="rId23"/>
    <p:sldId id="885" r:id="rId24"/>
    <p:sldId id="889" r:id="rId25"/>
    <p:sldId id="890" r:id="rId26"/>
    <p:sldId id="813" r:id="rId2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29" autoAdjust="0"/>
    <p:restoredTop sz="94629" autoAdjust="0"/>
  </p:normalViewPr>
  <p:slideViewPr>
    <p:cSldViewPr>
      <p:cViewPr varScale="1">
        <p:scale>
          <a:sx n="142" d="100"/>
          <a:sy n="142" d="100"/>
        </p:scale>
        <p:origin x="-624" y="-10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12D46-31D5-43D3-8CAB-B6459B7E7EE0}" type="datetimeFigureOut">
              <a:rPr lang="ru-RU" smtClean="0"/>
              <a:pPr/>
              <a:t>29.05.2024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F7348-F429-4950-86B5-C6DD80A79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47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15" tIns="45696" rIns="91415" bIns="45696" anchor="t" anchorCtr="0">
            <a:noAutofit/>
          </a:bodyPr>
          <a:lstStyle/>
          <a:p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78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F7348-F429-4950-86B5-C6DD80A7925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3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F7348-F429-4950-86B5-C6DD80A7925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09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028700"/>
            <a:ext cx="6859786" cy="26289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3714750"/>
            <a:ext cx="6173808" cy="800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785BE-30D6-45E9-9828-9A90A2D6DF6D}" type="datetime1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785BE-30D6-45E9-9828-9A90A2D6DF6D}" type="datetime1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7315914" y="400052"/>
            <a:ext cx="1028968" cy="419457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400052"/>
            <a:ext cx="6059479" cy="4194573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785BE-30D6-45E9-9828-9A90A2D6DF6D}" type="datetime1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785BE-30D6-45E9-9828-9A90A2D6DF6D}" type="datetime1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2108" y="1885951"/>
            <a:ext cx="6859786" cy="211455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742950"/>
            <a:ext cx="6173808" cy="85725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7F47CF-67C9-420C-80A5-E2069FF0C2DF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400050"/>
            <a:ext cx="7202776" cy="85725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10" y="1371600"/>
            <a:ext cx="3484771" cy="31432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838" y="1371600"/>
            <a:ext cx="3487059" cy="31432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785BE-30D6-45E9-9828-9A90A2D6DF6D}" type="datetime1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400050"/>
            <a:ext cx="7202776" cy="8572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10" y="1371600"/>
            <a:ext cx="3484771" cy="5715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10" y="2000250"/>
            <a:ext cx="3484771" cy="2514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143" y="1371600"/>
            <a:ext cx="3484771" cy="5715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143" y="2000250"/>
            <a:ext cx="3484771" cy="2514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785BE-30D6-45E9-9828-9A90A2D6DF6D}" type="datetime1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785BE-30D6-45E9-9828-9A90A2D6DF6D}" type="datetime1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785BE-30D6-45E9-9828-9A90A2D6DF6D}" type="datetime1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33" y="1943101"/>
            <a:ext cx="2458089" cy="1443038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627633" y="3486150"/>
            <a:ext cx="2458089" cy="10287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3886039" y="628650"/>
            <a:ext cx="4630357" cy="3886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785BE-30D6-45E9-9828-9A90A2D6DF6D}" type="datetime1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33" y="1943101"/>
            <a:ext cx="2458089" cy="1443038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627633" y="3486150"/>
            <a:ext cx="2458089" cy="10287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4114703" y="627474"/>
            <a:ext cx="4401697" cy="3887393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57" y="344091"/>
            <a:ext cx="4970963" cy="4454128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400050"/>
            <a:ext cx="7202776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8" y="1371600"/>
            <a:ext cx="7202776" cy="314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138770" y="4629168"/>
            <a:ext cx="5148187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6458441" y="4629168"/>
            <a:ext cx="990302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01739" y="4629168"/>
            <a:ext cx="743144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83719"/>
            <a:ext cx="5281304" cy="283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1101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Информационный проект</a:t>
            </a:r>
            <a:r>
              <a:rPr lang="ru-RU" sz="2200" b="1" dirty="0" smtClean="0">
                <a:solidFill>
                  <a:srgbClr val="444FDC">
                    <a:lumMod val="75000"/>
                  </a:srgbClr>
                </a:solidFill>
                <a:latin typeface="Corbel" panose="020B0503020204020204" pitchFamily="34" charset="0"/>
              </a:rPr>
              <a:t>:</a:t>
            </a:r>
            <a:r>
              <a:rPr lang="ru-RU" sz="2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#</a:t>
            </a:r>
            <a:r>
              <a:rPr lang="ru-RU" sz="3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Охрана труда в Сам</a:t>
            </a:r>
            <a:r>
              <a:rPr lang="ru-RU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аре</a:t>
            </a:r>
            <a:endParaRPr lang="ru-RU" sz="32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712331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Актуальные вопросы </a:t>
            </a:r>
            <a:br>
              <a:rPr lang="ru-RU" sz="3000" b="1" dirty="0" smtClean="0">
                <a:solidFill>
                  <a:srgbClr val="0070C0"/>
                </a:solidFill>
              </a:rPr>
            </a:br>
            <a:r>
              <a:rPr lang="ru-RU" sz="3000" b="1" dirty="0" smtClean="0">
                <a:solidFill>
                  <a:srgbClr val="0070C0"/>
                </a:solidFill>
              </a:rPr>
              <a:t>обеспечения работников </a:t>
            </a:r>
            <a:br>
              <a:rPr lang="ru-RU" sz="3000" b="1" dirty="0" smtClean="0">
                <a:solidFill>
                  <a:srgbClr val="0070C0"/>
                </a:solidFill>
              </a:rPr>
            </a:br>
            <a:r>
              <a:rPr lang="ru-RU" sz="3000" b="1" dirty="0" smtClean="0">
                <a:solidFill>
                  <a:srgbClr val="0070C0"/>
                </a:solidFill>
              </a:rPr>
              <a:t>средствами индивидуальной защиты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884" y="2283718"/>
            <a:ext cx="3816424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/>
              <a:t>Заместитель начальника отдела охраны труда Администрации </a:t>
            </a:r>
            <a:br>
              <a:rPr lang="ru-RU" sz="1900" b="1" dirty="0" smtClean="0"/>
            </a:br>
            <a:r>
              <a:rPr lang="ru-RU" sz="1900" b="1" dirty="0" smtClean="0"/>
              <a:t>городского округа Самара</a:t>
            </a:r>
          </a:p>
          <a:p>
            <a:endParaRPr lang="ru-RU" sz="1200" b="1" dirty="0" smtClean="0"/>
          </a:p>
          <a:p>
            <a:pPr algn="ctr"/>
            <a:r>
              <a:rPr lang="ru-RU" sz="2500" b="1" dirty="0" smtClean="0">
                <a:solidFill>
                  <a:srgbClr val="FF0000"/>
                </a:solidFill>
              </a:rPr>
              <a:t>Васюхин </a:t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Дмитрий Владимирович</a:t>
            </a:r>
            <a:endParaRPr lang="ru-RU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80920" cy="648072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Работодатель обязан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75459"/>
            <a:ext cx="8568952" cy="403244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30000"/>
              </a:lnSpc>
            </a:pPr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на основании Единых типовых норм, с учетом результатов СОУТ, результатов ОПР, мнения выборного органа первичной профсоюзной организации или иного представительного органа работников (при его наличии) и утвердить локальным нормативным актом 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Нормы бесплатной выдачи СИЗ и смывающих средств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работникам 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(далее - Нормы);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разработку локального нормативного акта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, устанавливающего порядок обеспечения работников СИЗ и смывающими средствами, распределение обязанностей и ответственности должностных лиц за этапы обеспечения работников СИЗ и смывающими средствами, с учетом особенностей структуры управления организации и требований Правил;</a:t>
            </a:r>
          </a:p>
          <a:p>
            <a:pPr algn="just">
              <a:lnSpc>
                <a:spcPct val="130000"/>
              </a:lnSpc>
            </a:pP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информирование работников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 полагающихся им СИЗ и смывающих средствах согласно Нормам и способах выдачи, условиях хранения, а также 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ответственности 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целостность и комплектность СИЗ в случае хранения СИЗ 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работников в нерабочее время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29471" y="4851112"/>
            <a:ext cx="5184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Приказ Минтруда России от 29.10.2021 </a:t>
            </a:r>
            <a:r>
              <a:rPr lang="ru-RU" sz="1300" b="1" dirty="0" smtClean="0"/>
              <a:t>№ </a:t>
            </a:r>
            <a:r>
              <a:rPr lang="ru-RU" sz="1300" b="1" dirty="0"/>
              <a:t>766н</a:t>
            </a:r>
          </a:p>
        </p:txBody>
      </p:sp>
    </p:spTree>
    <p:extLst>
      <p:ext uri="{BB962C8B-B14F-4D97-AF65-F5344CB8AC3E}">
        <p14:creationId xmlns:p14="http://schemas.microsoft.com/office/powerpoint/2010/main" val="16540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80920" cy="648072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Работодатель обязан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43558"/>
            <a:ext cx="8568952" cy="403244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30000"/>
              </a:lnSpc>
            </a:pPr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обучения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, инструктажа или иного способа информирования работников о правилах эксплуатации СИЗ, использование которых требует от них практических навыков, знаний о простейших способах проверки их работоспособности и исправности;</a:t>
            </a:r>
          </a:p>
          <a:p>
            <a:pPr algn="just">
              <a:lnSpc>
                <a:spcPct val="130000"/>
              </a:lnSpc>
            </a:pP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учет и контроль за выдачей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работникам 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СИЗ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и смывающих средств, 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также за своевременным возвратом СИЗ по истечении нормативного срока эксплуатации или срока годности СИЗ либо в случае досрочного выхода СИЗ из строя;</a:t>
            </a:r>
          </a:p>
          <a:p>
            <a:pPr algn="just">
              <a:lnSpc>
                <a:spcPct val="130000"/>
              </a:lnSpc>
            </a:pP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допускать работников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к выполнению работ 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обеспечения СИЗ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в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неисправных СИЗ или в СИЗ с загрязнениями, способными снизить заявленный изготовителем уровень защитных свойств;</a:t>
            </a:r>
          </a:p>
          <a:p>
            <a:pPr algn="just">
              <a:lnSpc>
                <a:spcPct val="130000"/>
              </a:lnSpc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в случае применения </a:t>
            </a:r>
            <a:r>
              <a:rPr lang="ru-RU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вендингового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оборудовании и дозаторов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постоянное наличие в них СИЗ, смывающих и обеззараживающих средств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29471" y="4851112"/>
            <a:ext cx="5184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Приказ Минтруда России от 29.10.2021 </a:t>
            </a:r>
            <a:r>
              <a:rPr lang="ru-RU" sz="1300" b="1" dirty="0" smtClean="0"/>
              <a:t>№ </a:t>
            </a:r>
            <a:r>
              <a:rPr lang="ru-RU" sz="1300" b="1" dirty="0"/>
              <a:t>766н</a:t>
            </a:r>
          </a:p>
        </p:txBody>
      </p:sp>
    </p:spTree>
    <p:extLst>
      <p:ext uri="{BB962C8B-B14F-4D97-AF65-F5344CB8AC3E}">
        <p14:creationId xmlns:p14="http://schemas.microsoft.com/office/powerpoint/2010/main" val="25153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80920" cy="648072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Работодатель обязан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43558"/>
            <a:ext cx="8568952" cy="403244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30000"/>
              </a:lnSpc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правильностью применения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СИЗ работниками;</a:t>
            </a:r>
          </a:p>
          <a:p>
            <a:pPr algn="just">
              <a:lnSpc>
                <a:spcPct val="130000"/>
              </a:lnSpc>
            </a:pP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хранение СИЗ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эксплуатационной документацией изготовителя, сушку, выявление повреждений в процессе эксплуатации и ремонт СИЗ 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период эксплуатации;</a:t>
            </a:r>
          </a:p>
          <a:p>
            <a:pPr algn="just">
              <a:lnSpc>
                <a:spcPct val="130000"/>
              </a:lnSpc>
            </a:pP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уход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(стирку, химчистку, </a:t>
            </a:r>
            <a:r>
              <a:rPr lang="ru-RU" sz="6000" dirty="0" err="1">
                <a:latin typeface="Arial" panose="020B0604020202020204" pitchFamily="34" charset="0"/>
                <a:cs typeface="Arial" panose="020B0604020202020204" pitchFamily="34" charset="0"/>
              </a:rPr>
              <a:t>обеспыливание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, дегазацию, дезактивацию, дезинфекцию), обслуживание СИЗ в соответствии с рекомендациями изготовителей СИЗ;</a:t>
            </a:r>
          </a:p>
          <a:p>
            <a:pPr algn="just">
              <a:lnSpc>
                <a:spcPct val="130000"/>
              </a:lnSpc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своевременный 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от работников и вывод из эксплуатации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также утилизацию СИЗ.</a:t>
            </a:r>
          </a:p>
          <a:p>
            <a:pPr algn="just">
              <a:lnSpc>
                <a:spcPct val="13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29471" y="4851112"/>
            <a:ext cx="5184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Приказ Минтруда России от 29.10.2021 </a:t>
            </a:r>
            <a:r>
              <a:rPr lang="ru-RU" sz="1300" b="1" dirty="0" smtClean="0"/>
              <a:t>№ </a:t>
            </a:r>
            <a:r>
              <a:rPr lang="ru-RU" sz="1300" b="1" dirty="0"/>
              <a:t>766н</a:t>
            </a:r>
          </a:p>
        </p:txBody>
      </p:sp>
    </p:spTree>
    <p:extLst>
      <p:ext uri="{BB962C8B-B14F-4D97-AF65-F5344CB8AC3E}">
        <p14:creationId xmlns:p14="http://schemas.microsoft.com/office/powerpoint/2010/main" val="11333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929"/>
            <a:ext cx="7517300" cy="857250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обеспечению СИЗ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43558"/>
            <a:ext cx="8496944" cy="4248472"/>
          </a:xfrm>
        </p:spPr>
        <p:txBody>
          <a:bodyPr>
            <a:normAutofit fontScale="70000" lnSpcReduction="20000"/>
          </a:bodyPr>
          <a:lstStyle/>
          <a:p>
            <a:pPr marL="0" indent="3556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организации работы по обеспечению работников СИЗ работодателю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локальный нормативный акт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устанавливающий порядок обеспечения работников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СИЗ 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учетом особенностей структуры управления организации и требованиями Правил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выявления потребности работников в СИЗ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предупредительно-плановый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 закупки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выдачи СИЗ,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эксплуатации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(использования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СИЗ,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порядок информирования работников по вопросам обеспечения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СИЗ,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входного контроля СИЗ,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хранения СИЗ,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ухода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(обслуживания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СИЗ,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вывода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эксплуатации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СИЗ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утилизации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СИЗ.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29471" y="4851112"/>
            <a:ext cx="5184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Приказ Минтруда России от 29.10.2021 </a:t>
            </a:r>
            <a:r>
              <a:rPr lang="ru-RU" sz="1300" b="1" dirty="0" smtClean="0"/>
              <a:t>№ </a:t>
            </a:r>
            <a:r>
              <a:rPr lang="ru-RU" sz="1300" b="1" dirty="0"/>
              <a:t>766н</a:t>
            </a:r>
          </a:p>
        </p:txBody>
      </p:sp>
    </p:spTree>
    <p:extLst>
      <p:ext uri="{BB962C8B-B14F-4D97-AF65-F5344CB8AC3E}">
        <p14:creationId xmlns:p14="http://schemas.microsoft.com/office/powerpoint/2010/main" val="88951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5486"/>
            <a:ext cx="7517300" cy="857250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обеспечению СИЗ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71600"/>
            <a:ext cx="8496944" cy="357641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Решение о применении в период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2023 года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декабря 2024 года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Единых типовых норм или типовых норм принимается работодателем.</a:t>
            </a:r>
          </a:p>
          <a:p>
            <a:pPr algn="just">
              <a:lnSpc>
                <a:spcPct val="10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и эксплуатация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СИЗ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имеющих документа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подтверждении соответствия, а также имеющих документы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подтверждении соответствия,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которых истек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допускается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29471" y="4851112"/>
            <a:ext cx="5184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Приказ Минтруда России от 29.10.2021 </a:t>
            </a:r>
            <a:r>
              <a:rPr lang="ru-RU" sz="1300" b="1" dirty="0" smtClean="0"/>
              <a:t>№ </a:t>
            </a:r>
            <a:r>
              <a:rPr lang="ru-RU" sz="1300" b="1" dirty="0"/>
              <a:t>766н</a:t>
            </a:r>
          </a:p>
        </p:txBody>
      </p:sp>
    </p:spTree>
    <p:extLst>
      <p:ext uri="{BB962C8B-B14F-4D97-AF65-F5344CB8AC3E}">
        <p14:creationId xmlns:p14="http://schemas.microsoft.com/office/powerpoint/2010/main" val="344171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27534"/>
            <a:ext cx="4104456" cy="85725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Личная карточка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выдачи СИЗ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(новая)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0" y="123480"/>
            <a:ext cx="4320479" cy="470625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08" y="1598004"/>
            <a:ext cx="4608513" cy="30481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</p:spPr>
      </p:pic>
      <p:sp>
        <p:nvSpPr>
          <p:cNvPr id="6" name="TextBox 5"/>
          <p:cNvSpPr txBox="1"/>
          <p:nvPr/>
        </p:nvSpPr>
        <p:spPr>
          <a:xfrm>
            <a:off x="29471" y="4851112"/>
            <a:ext cx="5184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Приказ Минтруда России от 29.10.2021 </a:t>
            </a:r>
            <a:r>
              <a:rPr lang="ru-RU" sz="1300" b="1" dirty="0" smtClean="0"/>
              <a:t>№ </a:t>
            </a:r>
            <a:r>
              <a:rPr lang="ru-RU" sz="1300" b="1" dirty="0"/>
              <a:t>766н</a:t>
            </a:r>
          </a:p>
        </p:txBody>
      </p:sp>
    </p:spTree>
    <p:extLst>
      <p:ext uri="{BB962C8B-B14F-4D97-AF65-F5344CB8AC3E}">
        <p14:creationId xmlns:p14="http://schemas.microsoft.com/office/powerpoint/2010/main" val="10516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101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Информационный проект</a:t>
            </a:r>
            <a:r>
              <a:rPr lang="ru-RU" sz="2200" b="1" dirty="0" smtClean="0">
                <a:solidFill>
                  <a:srgbClr val="444FDC">
                    <a:lumMod val="75000"/>
                  </a:srgbClr>
                </a:solidFill>
                <a:latin typeface="Corbel" panose="020B0503020204020204" pitchFamily="34" charset="0"/>
              </a:rPr>
              <a:t>:</a:t>
            </a:r>
            <a:r>
              <a:rPr lang="ru-RU" sz="2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#</a:t>
            </a:r>
            <a:r>
              <a:rPr lang="ru-RU" sz="3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Охрана труда в Сам</a:t>
            </a:r>
            <a:r>
              <a:rPr lang="ru-RU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аре</a:t>
            </a:r>
            <a:endParaRPr lang="ru-RU" sz="32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532" y="85912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Актуальные вопросы перехода на единые типовые нормы обеспечения работников средствами индивидуальной защиты</a:t>
            </a:r>
            <a:endParaRPr lang="ru-RU" sz="3000" b="1" dirty="0">
              <a:solidFill>
                <a:srgbClr val="0070C0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55743"/>
            <a:ext cx="5281304" cy="251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70"/>
            <a:ext cx="8856984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9742"/>
            <a:ext cx="8856984" cy="2494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0" y="1992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486"/>
            <a:ext cx="8784976" cy="47525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6" name="TextBox 5"/>
          <p:cNvSpPr txBox="1"/>
          <p:nvPr/>
        </p:nvSpPr>
        <p:spPr>
          <a:xfrm>
            <a:off x="0" y="1992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8640960" cy="381642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202776" cy="857250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Сторож (вахтер)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7" name="TextBox 6"/>
          <p:cNvSpPr txBox="1"/>
          <p:nvPr/>
        </p:nvSpPr>
        <p:spPr>
          <a:xfrm>
            <a:off x="29471" y="4851112"/>
            <a:ext cx="5184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Приказ Минтруда России от 29.10.2021 </a:t>
            </a:r>
            <a:r>
              <a:rPr lang="ru-RU" sz="1300" b="1" dirty="0" smtClean="0"/>
              <a:t>№ </a:t>
            </a:r>
            <a:r>
              <a:rPr lang="ru-RU" sz="1300" b="1" dirty="0"/>
              <a:t>767н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92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07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054953"/>
            <a:ext cx="3862740" cy="37804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38057"/>
            <a:ext cx="38035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Стандарты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безопасности труда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rgbClr val="26282F"/>
                </a:solidFill>
                <a:latin typeface="Calibri" panose="020F0502020204030204" pitchFamily="34" charset="0"/>
              </a:rPr>
              <a:t>- правила, процедуры, критерии и нормативы, направленные </a:t>
            </a:r>
            <a:r>
              <a:rPr lang="ru-RU" dirty="0" smtClean="0">
                <a:solidFill>
                  <a:srgbClr val="26282F"/>
                </a:solidFill>
                <a:latin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26282F"/>
                </a:solidFill>
                <a:latin typeface="Calibri" panose="020F0502020204030204" pitchFamily="34" charset="0"/>
              </a:rPr>
            </a:br>
            <a:r>
              <a:rPr lang="ru-RU" dirty="0" smtClean="0">
                <a:solidFill>
                  <a:srgbClr val="26282F"/>
                </a:solidFill>
                <a:latin typeface="Calibri" panose="020F0502020204030204" pitchFamily="34" charset="0"/>
              </a:rPr>
              <a:t>на </a:t>
            </a:r>
            <a:r>
              <a:rPr lang="ru-RU" dirty="0">
                <a:solidFill>
                  <a:srgbClr val="26282F"/>
                </a:solidFill>
                <a:latin typeface="Calibri" panose="020F0502020204030204" pitchFamily="34" charset="0"/>
              </a:rPr>
              <a:t>сохранение жизни и здоровья работников в процессе трудовой деятельности и </a:t>
            </a:r>
            <a:r>
              <a:rPr lang="ru-RU" dirty="0" smtClean="0">
                <a:solidFill>
                  <a:srgbClr val="26282F"/>
                </a:solidFill>
                <a:latin typeface="Calibri" panose="020F0502020204030204" pitchFamily="34" charset="0"/>
              </a:rPr>
              <a:t>регламентирующие </a:t>
            </a:r>
            <a:r>
              <a:rPr lang="ru-RU" dirty="0">
                <a:solidFill>
                  <a:srgbClr val="26282F"/>
                </a:solidFill>
                <a:latin typeface="Calibri" panose="020F0502020204030204" pitchFamily="34" charset="0"/>
              </a:rPr>
              <a:t>осуществление социально-экономических, организационных, санитарно-гигиенических, лечебно-профилактических, реабилитационных мер </a:t>
            </a:r>
            <a:r>
              <a:rPr lang="ru-RU" dirty="0" smtClean="0">
                <a:solidFill>
                  <a:srgbClr val="26282F"/>
                </a:solidFill>
                <a:latin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26282F"/>
                </a:solidFill>
                <a:latin typeface="Calibri" panose="020F0502020204030204" pitchFamily="34" charset="0"/>
              </a:rPr>
            </a:br>
            <a:r>
              <a:rPr lang="ru-RU" dirty="0" smtClean="0">
                <a:solidFill>
                  <a:srgbClr val="26282F"/>
                </a:solidFill>
                <a:latin typeface="Calibri" panose="020F0502020204030204" pitchFamily="34" charset="0"/>
              </a:rPr>
              <a:t>в </a:t>
            </a:r>
            <a:r>
              <a:rPr lang="ru-RU" dirty="0">
                <a:solidFill>
                  <a:srgbClr val="26282F"/>
                </a:solidFill>
                <a:latin typeface="Calibri" panose="020F0502020204030204" pitchFamily="34" charset="0"/>
              </a:rPr>
              <a:t>области охраны труда</a:t>
            </a:r>
            <a:r>
              <a:rPr lang="ru-RU" dirty="0" smtClean="0">
                <a:solidFill>
                  <a:srgbClr val="26282F"/>
                </a:solidFill>
                <a:latin typeface="Calibri" panose="020F0502020204030204" pitchFamily="34" charset="0"/>
              </a:rPr>
              <a:t>.</a:t>
            </a:r>
            <a:endParaRPr lang="ru-RU" dirty="0">
              <a:solidFill>
                <a:prstClr val="white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211960" y="2571750"/>
            <a:ext cx="784573" cy="75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95530" y="1054955"/>
            <a:ext cx="3646716" cy="34070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3" y="1275606"/>
            <a:ext cx="33843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Требования охраны труда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- государственные нормативные требования охраны труда, а также требования охраны труда, установленные локальными нормативными актами работодателя, в том числе правилами (стандартами) организации и инструкциями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</a:b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по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охране труда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1560" y="1131591"/>
            <a:ext cx="3240360" cy="3600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11560" y="1167595"/>
            <a:ext cx="3259094" cy="3602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16621" y="195486"/>
            <a:ext cx="8496944" cy="8572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Введены новые и дополнены понятия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 статье </a:t>
            </a:r>
            <a:r>
              <a:rPr lang="ru-RU" b="1" dirty="0">
                <a:solidFill>
                  <a:srgbClr val="0070C0"/>
                </a:solidFill>
              </a:rPr>
              <a:t>209 «Основные понятия</a:t>
            </a:r>
            <a:r>
              <a:rPr lang="ru-RU" b="1" dirty="0" smtClean="0">
                <a:solidFill>
                  <a:srgbClr val="0070C0"/>
                </a:solidFill>
              </a:rPr>
              <a:t>»: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8712967" cy="381642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202776" cy="857250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Водитель автомобиля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7" name="TextBox 6"/>
          <p:cNvSpPr txBox="1"/>
          <p:nvPr/>
        </p:nvSpPr>
        <p:spPr>
          <a:xfrm>
            <a:off x="29471" y="4851112"/>
            <a:ext cx="5184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Приказ Минтруда России от 29.10.2021 </a:t>
            </a:r>
            <a:r>
              <a:rPr lang="ru-RU" sz="1300" b="1" dirty="0" smtClean="0"/>
              <a:t>№ </a:t>
            </a:r>
            <a:r>
              <a:rPr lang="ru-RU" sz="1300" b="1" dirty="0"/>
              <a:t>767н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92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1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093364" cy="8572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Подбор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средств индивидуальной защиты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7614"/>
            <a:ext cx="8424936" cy="3143250"/>
          </a:xfrm>
        </p:spPr>
        <p:txBody>
          <a:bodyPr>
            <a:normAutofit/>
          </a:bodyPr>
          <a:lstStyle/>
          <a:p>
            <a:pPr marL="0" indent="538163" algn="just">
              <a:lnSpc>
                <a:spcPct val="12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случае,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наименование профессии (должности) отсутствует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Единых типовых нормах выдачи СИЗ в соответствии с профессией (должностью) работника, работодатель при разработке Норм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руководствоваться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наименованиями профессий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(должностей) и соответствующими им характеристиками, указанными в соответствующих положениях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стандартов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а в случае их отсутствия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квалификационных справочниках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29471" y="4851112"/>
            <a:ext cx="5184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Приказ Минтруда России от 29.10.2021 </a:t>
            </a:r>
            <a:r>
              <a:rPr lang="ru-RU" sz="1300" b="1" dirty="0" smtClean="0"/>
              <a:t>№ </a:t>
            </a:r>
            <a:r>
              <a:rPr lang="ru-RU" sz="1300" b="1" dirty="0"/>
              <a:t>766н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92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0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1470"/>
            <a:ext cx="7202776" cy="857250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Электрик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684188"/>
              </p:ext>
            </p:extLst>
          </p:nvPr>
        </p:nvGraphicFramePr>
        <p:xfrm>
          <a:off x="395536" y="714365"/>
          <a:ext cx="8424936" cy="3993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7632848"/>
              </a:tblGrid>
              <a:tr h="413239">
                <a:tc>
                  <a:txBody>
                    <a:bodyPr/>
                    <a:lstStyle/>
                    <a:p>
                      <a:pPr algn="ctr"/>
                      <a:r>
                        <a:rPr lang="ru-RU" sz="1500" b="1" smtClean="0"/>
                        <a:t>№</a:t>
                      </a:r>
                      <a:r>
                        <a:rPr lang="en-US" sz="1500" b="1" smtClean="0"/>
                        <a:t> </a:t>
                      </a:r>
                      <a:r>
                        <a:rPr lang="ru-RU" sz="1500" b="1" dirty="0" smtClean="0"/>
                        <a:t>п/п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Наименование профессий и должностей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9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1740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Крановый электрик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75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4577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Слесарь-электрик по обслуживанию и ремонту металлоконструкций метрополитена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75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4579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Слесарь-электрик по обслуживанию и ремонту станционного и тоннельного оборудования метрополитена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9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4580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Слесарь-электрик по обслуживанию и ремонту эскалаторов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9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4581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Слесарь-электрик по ремонту электрооборудования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9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5232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Электрик-испытатель бортовой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9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5233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Электрик судовой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9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5234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Электрик участка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9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5235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Электрик цеха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7" name="TextBox 6"/>
          <p:cNvSpPr txBox="1"/>
          <p:nvPr/>
        </p:nvSpPr>
        <p:spPr>
          <a:xfrm>
            <a:off x="29471" y="4851112"/>
            <a:ext cx="5184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Приказ Минтруда России от 29.10.2021 </a:t>
            </a:r>
            <a:r>
              <a:rPr lang="ru-RU" sz="1300" b="1" dirty="0" smtClean="0"/>
              <a:t>№ </a:t>
            </a:r>
            <a:r>
              <a:rPr lang="ru-RU" sz="1300" b="1" dirty="0"/>
              <a:t>767н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92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3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8640960" cy="381642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202776" cy="857250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Электрик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7" name="TextBox 6"/>
          <p:cNvSpPr txBox="1"/>
          <p:nvPr/>
        </p:nvSpPr>
        <p:spPr>
          <a:xfrm>
            <a:off x="29471" y="4851112"/>
            <a:ext cx="5184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Приказ Минтруда России от 29.10.2021 </a:t>
            </a:r>
            <a:r>
              <a:rPr lang="ru-RU" sz="1300" b="1" dirty="0" smtClean="0"/>
              <a:t>№ </a:t>
            </a:r>
            <a:r>
              <a:rPr lang="ru-RU" sz="1300" b="1" dirty="0"/>
              <a:t>767н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92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" y="0"/>
            <a:ext cx="4714101" cy="5143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064896" cy="8572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Средства индивидуальной защиты бывшие в эксплуатации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03598"/>
            <a:ext cx="8352928" cy="3143250"/>
          </a:xfrm>
        </p:spPr>
        <p:txBody>
          <a:bodyPr>
            <a:noAutofit/>
          </a:bodyPr>
          <a:lstStyle/>
          <a:p>
            <a:pPr marL="0" indent="450850" algn="just">
              <a:lnSpc>
                <a:spcPct val="120000"/>
              </a:lnSpc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случае увольнения работника,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СИЗ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которые им эксплуатировались и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возвращены до истечения их нормативных сроков эксплуатации и сроков годности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прошедшие мероприятия по уходу,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быть </a:t>
            </a:r>
            <a:r>
              <a:rPr lang="ru-RU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переведены в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дежурные СИЗ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условии их целостности и сохранности защитных свойств,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исключением тех СИЗ, которые не могут эксплуатироваться другими работниками в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соответствии с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санитарно-гигиеническими требованиями (белье, обувь специальная, головные уборы, СИЗ рук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0" y="1992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471" y="4851112"/>
            <a:ext cx="5184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Приказ Минтруда России от 29.10.2021 </a:t>
            </a:r>
            <a:r>
              <a:rPr lang="ru-RU" sz="1300" b="1" dirty="0" smtClean="0"/>
              <a:t>№ </a:t>
            </a:r>
            <a:r>
              <a:rPr lang="ru-RU" sz="1300" b="1" dirty="0"/>
              <a:t>766н</a:t>
            </a:r>
          </a:p>
        </p:txBody>
      </p:sp>
    </p:spTree>
    <p:extLst>
      <p:ext uri="{BB962C8B-B14F-4D97-AF65-F5344CB8AC3E}">
        <p14:creationId xmlns:p14="http://schemas.microsoft.com/office/powerpoint/2010/main" val="19226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9582"/>
            <a:ext cx="4625980" cy="279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1101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Информационный проект</a:t>
            </a:r>
            <a:r>
              <a:rPr lang="ru-RU" sz="2200" b="1" dirty="0" smtClean="0">
                <a:solidFill>
                  <a:srgbClr val="444FDC">
                    <a:lumMod val="75000"/>
                  </a:srgbClr>
                </a:solidFill>
                <a:latin typeface="Corbel" panose="020B0503020204020204" pitchFamily="34" charset="0"/>
              </a:rPr>
              <a:t>:</a:t>
            </a:r>
            <a:r>
              <a:rPr lang="ru-RU" sz="2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#</a:t>
            </a:r>
            <a:r>
              <a:rPr lang="ru-RU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Охрана труда в Самаре</a:t>
            </a:r>
            <a:endParaRPr lang="ru-RU" sz="32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0" y="3813888"/>
            <a:ext cx="1296144" cy="972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53" y="3856277"/>
            <a:ext cx="1339567" cy="9297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01" y="3824488"/>
            <a:ext cx="1368153" cy="1026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58" y="3890567"/>
            <a:ext cx="1220751" cy="9193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344" y="1563656"/>
            <a:ext cx="3945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за внимание!!!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101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Информационный проект</a:t>
            </a:r>
            <a:r>
              <a:rPr lang="ru-RU" sz="2200" b="1" dirty="0" smtClean="0">
                <a:solidFill>
                  <a:srgbClr val="444FDC">
                    <a:lumMod val="75000"/>
                  </a:srgbClr>
                </a:solidFill>
                <a:latin typeface="Corbel" panose="020B0503020204020204" pitchFamily="34" charset="0"/>
              </a:rPr>
              <a:t>:</a:t>
            </a:r>
            <a:r>
              <a:rPr lang="ru-RU" sz="2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#</a:t>
            </a:r>
            <a:r>
              <a:rPr lang="ru-RU" sz="3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Охрана труда в Сам</a:t>
            </a:r>
            <a:r>
              <a:rPr lang="ru-RU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аре</a:t>
            </a:r>
            <a:endParaRPr lang="ru-RU" sz="32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878415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Новые требования к обеспечению работников средствами индивидуальной защиты и смывающими средствами</a:t>
            </a:r>
            <a:endParaRPr lang="ru-RU" sz="3000" b="1" dirty="0">
              <a:solidFill>
                <a:srgbClr val="0070C0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55743"/>
            <a:ext cx="5281304" cy="251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70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331640" y="951570"/>
            <a:ext cx="6480720" cy="39964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tabLst>
                <a:tab pos="333375" algn="l"/>
              </a:tabLst>
            </a:pPr>
            <a:endParaRPr lang="ru-RU" sz="1425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tabLst>
                <a:tab pos="333375" algn="l"/>
              </a:tabLst>
            </a:pPr>
            <a:endParaRPr lang="ru-RU" sz="1425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tabLst>
                <a:tab pos="333375" algn="l"/>
              </a:tabLst>
            </a:pPr>
            <a:endParaRPr lang="ru-RU" sz="142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87474"/>
            <a:ext cx="6534726" cy="857250"/>
          </a:xfr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 algn="ctr"/>
            <a:r>
              <a:rPr lang="ru-RU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работников СИЗ и СОС </a:t>
            </a:r>
            <a:br>
              <a:rPr lang="ru-RU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01.09.2023</a:t>
            </a:r>
            <a:r>
              <a:rPr lang="ru-RU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968966"/>
            <a:ext cx="3348372" cy="17821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563" y="1076977"/>
            <a:ext cx="300633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prstClr val="black"/>
                </a:solidFill>
              </a:rPr>
              <a:t>Приказ Министерства здравоохранения и социального развития </a:t>
            </a:r>
            <a:r>
              <a:rPr lang="ru-RU" sz="1900" b="1" dirty="0" smtClean="0">
                <a:solidFill>
                  <a:prstClr val="black"/>
                </a:solidFill>
              </a:rPr>
              <a:t>РФ от </a:t>
            </a:r>
            <a:r>
              <a:rPr lang="ru-RU" sz="1900" b="1" dirty="0">
                <a:solidFill>
                  <a:prstClr val="black"/>
                </a:solidFill>
              </a:rPr>
              <a:t>1 июня 2009 г. № 290н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883612" y="2481134"/>
            <a:ext cx="1296144" cy="5400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70867" y="1076978"/>
            <a:ext cx="3164040" cy="15940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3951" y="1076977"/>
            <a:ext cx="3191047" cy="1620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247452" y="944727"/>
            <a:ext cx="3573020" cy="172625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7452" y="987018"/>
            <a:ext cx="3573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Приказ Минтруда России </a:t>
            </a:r>
            <a:r>
              <a:rPr lang="ru-RU" b="1" dirty="0" smtClean="0">
                <a:solidFill>
                  <a:prstClr val="black"/>
                </a:solidFill>
              </a:rPr>
              <a:t/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от  </a:t>
            </a:r>
            <a:r>
              <a:rPr lang="ru-RU" b="1" dirty="0">
                <a:solidFill>
                  <a:prstClr val="black"/>
                </a:solidFill>
              </a:rPr>
              <a:t>29.10.2021 № 766н 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«Об утверждении правил обеспечения работников СИЗ и смывающими средствами»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2859741"/>
            <a:ext cx="3348372" cy="19262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589" y="2881821"/>
            <a:ext cx="3069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Приложение № 2 Приказа Министерства здравоохранения и социального развития РФ </a:t>
            </a:r>
            <a:r>
              <a:rPr lang="ru-RU" b="1" dirty="0" smtClean="0">
                <a:solidFill>
                  <a:prstClr val="black"/>
                </a:solidFill>
              </a:rPr>
              <a:t>от </a:t>
            </a:r>
            <a:r>
              <a:rPr lang="ru-RU" b="1" dirty="0">
                <a:solidFill>
                  <a:prstClr val="black"/>
                </a:solidFill>
              </a:rPr>
              <a:t>17 декабря 2010 г. № 1122н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57931" y="2949805"/>
            <a:ext cx="3176976" cy="16863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30551" y="2949805"/>
            <a:ext cx="3204356" cy="16863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247452" y="2745494"/>
            <a:ext cx="3573020" cy="17164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7452" y="2787775"/>
            <a:ext cx="3573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Приказ Минтруда России </a:t>
            </a:r>
            <a:r>
              <a:rPr lang="ru-RU" b="1" dirty="0" smtClean="0">
                <a:solidFill>
                  <a:prstClr val="black"/>
                </a:solidFill>
              </a:rPr>
              <a:t/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от </a:t>
            </a:r>
            <a:r>
              <a:rPr lang="ru-RU" b="1" dirty="0">
                <a:solidFill>
                  <a:prstClr val="black"/>
                </a:solidFill>
              </a:rPr>
              <a:t>29.10.2021 </a:t>
            </a:r>
            <a:r>
              <a:rPr lang="ru-RU" b="1" dirty="0" smtClean="0">
                <a:solidFill>
                  <a:prstClr val="black"/>
                </a:solidFill>
              </a:rPr>
              <a:t>№ </a:t>
            </a:r>
            <a:r>
              <a:rPr lang="ru-RU" b="1" dirty="0">
                <a:solidFill>
                  <a:prstClr val="black"/>
                </a:solidFill>
              </a:rPr>
              <a:t>767н 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«Об утверждении единых типовых норм выдачи СИЗ и смывающих средств»  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4374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0050"/>
            <a:ext cx="8928992" cy="85725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России от 29.10.2021 </a:t>
            </a:r>
            <a:r>
              <a:rPr lang="ru-RU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767н</a:t>
            </a: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Единых типовых норм выдачи средств индивидуальной защиты и смывающих </a:t>
            </a: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средств»</a:t>
            </a:r>
            <a:endParaRPr lang="ru-RU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4" y="1491630"/>
            <a:ext cx="8338377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3048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0050"/>
            <a:ext cx="8928992" cy="85725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России от 29.10.2021 </a:t>
            </a:r>
            <a:r>
              <a:rPr lang="ru-RU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767н</a:t>
            </a: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Единых типовых норм выдачи средств индивидуальной защиты и смывающих </a:t>
            </a: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средств»</a:t>
            </a:r>
            <a:endParaRPr lang="ru-RU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7614"/>
            <a:ext cx="8338377" cy="10448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3" name="Стрелка вниз 2"/>
          <p:cNvSpPr/>
          <p:nvPr/>
        </p:nvSpPr>
        <p:spPr>
          <a:xfrm>
            <a:off x="3851920" y="2427734"/>
            <a:ext cx="72008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3" y="3507854"/>
            <a:ext cx="52533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</a:rPr>
              <a:t>5357</a:t>
            </a:r>
            <a:r>
              <a:rPr lang="ru-RU" sz="2500" b="1" dirty="0">
                <a:solidFill>
                  <a:srgbClr val="FF0000"/>
                </a:solidFill>
              </a:rPr>
              <a:t> профессий и </a:t>
            </a:r>
            <a:r>
              <a:rPr lang="ru-RU" sz="2500" b="1" dirty="0" smtClean="0">
                <a:solidFill>
                  <a:srgbClr val="FF0000"/>
                </a:solidFill>
              </a:rPr>
              <a:t>должностей 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9" y="2931790"/>
            <a:ext cx="1152128" cy="1268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931790"/>
            <a:ext cx="889944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0050"/>
            <a:ext cx="8928992" cy="85725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России от 29.10.2021 </a:t>
            </a:r>
            <a:r>
              <a:rPr lang="ru-RU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767н </a:t>
            </a:r>
            <a:br>
              <a:rPr lang="ru-RU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Единых типовых норм выдачи средств индивидуальной защиты и смывающих </a:t>
            </a: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средств»</a:t>
            </a:r>
            <a:endParaRPr lang="ru-RU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7615"/>
            <a:ext cx="8640960" cy="36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5626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0050"/>
            <a:ext cx="8928992" cy="85725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России от 29.10.2021 </a:t>
            </a:r>
            <a:r>
              <a:rPr lang="ru-RU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767н </a:t>
            </a: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Единых типовых норм выдачи средств индивидуальной защиты и смывающих </a:t>
            </a: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средств»</a:t>
            </a:r>
            <a:endParaRPr lang="ru-RU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9624"/>
            <a:ext cx="8640960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2131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0050"/>
            <a:ext cx="8928992" cy="85725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России от 29.10.2021 </a:t>
            </a:r>
            <a:r>
              <a:rPr lang="ru-RU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767н </a:t>
            </a:r>
            <a:br>
              <a:rPr lang="ru-RU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Единых типовых норм выдачи средств индивидуальной защиты и смывающих </a:t>
            </a: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средств»</a:t>
            </a:r>
            <a:endParaRPr lang="ru-RU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1630"/>
            <a:ext cx="8640960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2" y="4515966"/>
            <a:ext cx="1206268" cy="62753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9660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7234</TotalTime>
  <Words>695</Words>
  <Application>Microsoft Office PowerPoint</Application>
  <PresentationFormat>Экран (16:9)</PresentationFormat>
  <Paragraphs>107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Презентация PowerPoint</vt:lpstr>
      <vt:lpstr>Введены новые и дополнены понятия  в статье 209 «Основные понятия»:</vt:lpstr>
      <vt:lpstr>Презентация PowerPoint</vt:lpstr>
      <vt:lpstr>Обеспечение работников СИЗ и СОС  (с 01.09.2023)</vt:lpstr>
      <vt:lpstr>Приказ Минтруда России от 29.10.2021 № 767н  «Об утверждении Единых типовых норм выдачи средств индивидуальной защиты и смывающих средств»</vt:lpstr>
      <vt:lpstr>Приказ Минтруда России от 29.10.2021 № 767н  «Об утверждении Единых типовых норм выдачи средств индивидуальной защиты и смывающих средств»</vt:lpstr>
      <vt:lpstr>Приказ Минтруда России от 29.10.2021 № 767н  «Об утверждении Единых типовых норм выдачи средств индивидуальной защиты и смывающих средств»</vt:lpstr>
      <vt:lpstr>Приказ Минтруда России от 29.10.2021 № 767н  «Об утверждении Единых типовых норм выдачи средств индивидуальной защиты и смывающих средств»</vt:lpstr>
      <vt:lpstr>Приказ Минтруда России от 29.10.2021 № 767н  «Об утверждении Единых типовых норм выдачи средств индивидуальной защиты и смывающих средств»</vt:lpstr>
      <vt:lpstr>Работодатель обязан:</vt:lpstr>
      <vt:lpstr>Работодатель обязан:</vt:lpstr>
      <vt:lpstr>Работодатель обязан:</vt:lpstr>
      <vt:lpstr>Требования к обеспечению СИЗ</vt:lpstr>
      <vt:lpstr>Требования к обеспечению СИЗ</vt:lpstr>
      <vt:lpstr>Личная карточка учета выдачи СИЗ (новая)</vt:lpstr>
      <vt:lpstr>Презентация PowerPoint</vt:lpstr>
      <vt:lpstr>Презентация PowerPoint</vt:lpstr>
      <vt:lpstr>Презентация PowerPoint</vt:lpstr>
      <vt:lpstr>Сторож (вахтер)</vt:lpstr>
      <vt:lpstr>Водитель автомобиля</vt:lpstr>
      <vt:lpstr>Подбор  средств индивидуальной защиты</vt:lpstr>
      <vt:lpstr>Электрик</vt:lpstr>
      <vt:lpstr>Электрик</vt:lpstr>
      <vt:lpstr>Презентация PowerPoint</vt:lpstr>
      <vt:lpstr>Средства индивидуальной защиты бывшие в эксплуатации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труда в организациях малого и бизнеса</dc:title>
  <dc:creator>Васюхин Дмитрий Владимирович</dc:creator>
  <cp:lastModifiedBy>Васюхин Дмитрий Владимирович</cp:lastModifiedBy>
  <cp:revision>381</cp:revision>
  <cp:lastPrinted>2018-10-08T08:15:12Z</cp:lastPrinted>
  <dcterms:created xsi:type="dcterms:W3CDTF">2016-11-14T08:15:16Z</dcterms:created>
  <dcterms:modified xsi:type="dcterms:W3CDTF">2024-05-29T05:08:28Z</dcterms:modified>
</cp:coreProperties>
</file>