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F7A012-6D6B-4FD9-B2BD-A9091C65D64B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3A4427-48B6-42B9-9D15-1667C4B739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риски и организационная культура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/>
              <a:t>Подготовил: Юльчиев Р.Б.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49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Общественные обязанности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1750"/>
            <a:ext cx="6371314" cy="15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06484" y="303403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Раздел 4.2. Охрана труда, культура здоровья и экология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0591" y="3361634"/>
            <a:ext cx="41268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4.2.3. Обязательства Профсоюзов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6897" y="3869465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4.2.3.7. </a:t>
            </a:r>
            <a:r>
              <a:rPr lang="ru-RU" sz="1600" b="1" dirty="0">
                <a:latin typeface="Times New Roman"/>
                <a:ea typeface="Times New Roman"/>
              </a:rPr>
              <a:t>Добиваться</a:t>
            </a:r>
            <a:r>
              <a:rPr lang="ru-RU" sz="1600" dirty="0">
                <a:latin typeface="Times New Roman"/>
                <a:ea typeface="Times New Roman"/>
              </a:rPr>
              <a:t>  обеспечения  работодателем  условий прохождения работниками диспансеризации, медицинских осмотров.</a:t>
            </a:r>
          </a:p>
          <a:p>
            <a:pPr indent="452438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4.2.3.8</a:t>
            </a:r>
            <a:r>
              <a:rPr lang="ru-RU" sz="1600" dirty="0">
                <a:latin typeface="Times New Roman"/>
                <a:ea typeface="Times New Roman"/>
              </a:rPr>
              <a:t>. </a:t>
            </a:r>
            <a:r>
              <a:rPr lang="ru-RU" sz="1600" b="1" dirty="0">
                <a:latin typeface="Times New Roman"/>
                <a:ea typeface="Times New Roman"/>
              </a:rPr>
              <a:t>Добиваться</a:t>
            </a:r>
            <a:r>
              <a:rPr lang="ru-RU" sz="1600" dirty="0">
                <a:latin typeface="Times New Roman"/>
                <a:ea typeface="Times New Roman"/>
              </a:rPr>
              <a:t> принятия и выполнения работодателем мероприятий по охране труда, профилактике несчастных случаев и профессиональных заболеваний, минимизации влияния вредных производственных факторов на здоровье работников.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5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«пробуксовки»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5574" y="1484784"/>
            <a:ext cx="37577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Индивидуальное и групповое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сопротивление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9686" y="2498571"/>
            <a:ext cx="3602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24242"/>
                </a:solidFill>
                <a:latin typeface="Tahoma"/>
              </a:rPr>
              <a:t>большинство </a:t>
            </a:r>
            <a:r>
              <a:rPr lang="ru-RU" sz="1600" dirty="0">
                <a:solidFill>
                  <a:srgbClr val="424242"/>
                </a:solidFill>
                <a:latin typeface="Tahoma"/>
              </a:rPr>
              <a:t>формальных организационных механизмов контроля предназначено для работы организации в относительно стабильном со­стоянии, а не в состоянии перехода.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574" y="2435403"/>
            <a:ext cx="37904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эгоистический интерес, страх потерять положение, власть, неформальные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и т. д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.;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неправильное понимание изменений и недостаток доверия к лицам, их осуществляющим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низкий уровень готовности к изменениям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различные оценки необходимости и последствий изменений.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44580" y="1484784"/>
            <a:ext cx="23326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Настройки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itchFamily="34" charset="0"/>
                <a:cs typeface="Tahoma" pitchFamily="34" charset="0"/>
              </a:rPr>
              <a:t>системы контроля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изменениями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12776"/>
            <a:ext cx="748883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</a:t>
            </a:r>
            <a:r>
              <a:rPr lang="ru-RU" dirty="0" smtClean="0"/>
              <a:t> – нулевой травматизм.</a:t>
            </a:r>
          </a:p>
          <a:p>
            <a:endParaRPr lang="ru-RU" dirty="0"/>
          </a:p>
          <a:p>
            <a:r>
              <a:rPr lang="ru-RU" sz="2800" dirty="0" smtClean="0"/>
              <a:t>Потребность</a:t>
            </a:r>
            <a:r>
              <a:rPr lang="ru-RU" dirty="0" smtClean="0"/>
              <a:t> - для </a:t>
            </a:r>
            <a:r>
              <a:rPr lang="ru-RU" dirty="0"/>
              <a:t>выживания организации руководство должно периодически оценивать и менять свои цели в соответствии с изменениями внешней среды и самой организации. Модификация целей необходима даже для самых успешных организаций, хотя бы потому, что текущие цели уже достигнуты. </a:t>
            </a:r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Индикатор</a:t>
            </a:r>
            <a:r>
              <a:rPr lang="ru-RU" dirty="0" smtClean="0"/>
              <a:t> - система контроля </a:t>
            </a:r>
            <a:r>
              <a:rPr lang="ru-RU" dirty="0"/>
              <a:t>должна информировать руководство об относительной эффективности организации в целом и каждого подразделения в отдельности. </a:t>
            </a:r>
            <a:endParaRPr lang="ru-RU" dirty="0" smtClean="0"/>
          </a:p>
          <a:p>
            <a:endParaRPr lang="ru-RU" dirty="0"/>
          </a:p>
          <a:p>
            <a:r>
              <a:rPr lang="ru-RU" sz="2800" dirty="0" smtClean="0"/>
              <a:t>Эффект</a:t>
            </a:r>
            <a:r>
              <a:rPr lang="ru-RU" dirty="0" smtClean="0"/>
              <a:t> - радикальные </a:t>
            </a:r>
            <a:r>
              <a:rPr lang="ru-RU" dirty="0"/>
              <a:t>изменения целей скажутся на всех остальных переменных.</a:t>
            </a:r>
          </a:p>
        </p:txBody>
      </p:sp>
    </p:spTree>
    <p:extLst>
      <p:ext uri="{BB962C8B-B14F-4D97-AF65-F5344CB8AC3E}">
        <p14:creationId xmlns:p14="http://schemas.microsoft.com/office/powerpoint/2010/main" val="39520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Организационная культура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sz="2000" b="1" dirty="0" smtClean="0"/>
              <a:t>организационная </a:t>
            </a:r>
            <a:r>
              <a:rPr lang="ru-RU" sz="2000" b="1" dirty="0"/>
              <a:t>культура </a:t>
            </a:r>
            <a:r>
              <a:rPr lang="ru-RU" sz="1600" dirty="0"/>
              <a:t>- совокупность основных убеждений, сформированных самостоятельно, усвоенных или разработанных определенной группой по мере того, как она учится разрешать проблемы адаптации к внешней среде и внутренней интеграции, которые оказались достаточно эффективными, чтобы считаться ценными, а потому передаваться новым членам в качестве правильного образа восприятия, мышления и отношения к конкретным проблемам (</a:t>
            </a:r>
            <a:r>
              <a:rPr lang="ru-RU" sz="1600" b="1" dirty="0"/>
              <a:t>Эдгар Шейн</a:t>
            </a:r>
            <a:r>
              <a:rPr lang="ru-RU" sz="1600" dirty="0" smtClean="0"/>
              <a:t>);</a:t>
            </a:r>
          </a:p>
          <a:p>
            <a:pPr marL="457200" indent="-457200">
              <a:buFontTx/>
              <a:buChar char="-"/>
            </a:pPr>
            <a:endParaRPr lang="ru-RU" sz="1600" dirty="0"/>
          </a:p>
          <a:p>
            <a:pPr indent="452438"/>
            <a:r>
              <a:rPr lang="ru-RU" sz="2000" b="1" dirty="0" smtClean="0"/>
              <a:t>организационная </a:t>
            </a:r>
            <a:r>
              <a:rPr lang="ru-RU" sz="2000" b="1" dirty="0"/>
              <a:t>культура</a:t>
            </a:r>
            <a:r>
              <a:rPr lang="ru-RU" sz="1600" b="1" dirty="0"/>
              <a:t> </a:t>
            </a:r>
            <a:r>
              <a:rPr lang="ru-RU" sz="1600" dirty="0"/>
              <a:t>– это совокупность убеждений, отношений, норм поведения и ценностей, общих для всех сотрудников данной организации. Они не всегда могут быть четко выражены, но при отсутствии прямых инструкций определяют способ действий и взаимодействий людей и </a:t>
            </a:r>
            <a:r>
              <a:rPr lang="ru-RU" sz="1600" b="1" u="sng" dirty="0"/>
              <a:t>в значительной мере влияют на ход выполнения работы </a:t>
            </a:r>
            <a:r>
              <a:rPr lang="ru-RU" sz="1600" dirty="0"/>
              <a:t>(</a:t>
            </a:r>
            <a:r>
              <a:rPr lang="ru-RU" sz="1600" b="1" dirty="0"/>
              <a:t>Майкл </a:t>
            </a:r>
            <a:r>
              <a:rPr lang="ru-RU" sz="1600" b="1" dirty="0" err="1"/>
              <a:t>Армстронг</a:t>
            </a:r>
            <a:r>
              <a:rPr lang="ru-RU" sz="1600" dirty="0"/>
              <a:t>);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42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Организационная культура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60232" cy="499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Методики внедрения изменений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435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внедрения изменений</a:t>
            </a:r>
            <a:endParaRPr lang="ru-RU" dirty="0"/>
          </a:p>
        </p:txBody>
      </p:sp>
      <p:pic>
        <p:nvPicPr>
          <p:cNvPr id="7172" name="Picture 4" descr="https://cf.ppt-online.org/files/slide/6/61k7epGZtN53fvAKg9F0MybumaOiXVlWS8Djzh/slide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7917"/>
            <a:ext cx="7449344" cy="51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Профессиональный риск </a:t>
            </a:r>
            <a:r>
              <a:rPr lang="ru-RU" dirty="0" smtClean="0"/>
              <a:t>-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 или в иных случаях, установленных ТК РФ, другими федеральными законами</a:t>
            </a:r>
          </a:p>
          <a:p>
            <a:endParaRPr lang="ru-RU" dirty="0" smtClean="0"/>
          </a:p>
          <a:p>
            <a:r>
              <a:rPr lang="ru-RU" b="1" dirty="0" smtClean="0"/>
              <a:t>Управление профессиональными рисками </a:t>
            </a:r>
            <a:r>
              <a:rPr lang="ru-RU" dirty="0" smtClean="0"/>
              <a:t>- комплекс взаимосвязанных мероприятий, являющихся элементами системы управления охраной труда и включающих в себя меры по выявлению, оценке и снижению уровней профессиональных рисков.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риски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Порядок оценки </a:t>
            </a:r>
            <a:r>
              <a:rPr lang="ru-RU" dirty="0" smtClean="0"/>
              <a:t>уровня профессионального риска </a:t>
            </a:r>
            <a:r>
              <a:rPr lang="ru-RU" b="1" dirty="0" smtClean="0"/>
              <a:t>устанавливается федеральным органом</a:t>
            </a:r>
            <a:r>
              <a:rPr lang="ru-RU" dirty="0" smtClean="0"/>
              <a:t> исполнительной власти, осуществляющим функции по выработке государственной политики и нормативно-правовому регулированию в сфере труда </a:t>
            </a:r>
            <a:r>
              <a:rPr lang="ru-RU" b="1" dirty="0" smtClean="0"/>
              <a:t>с учетом мнения </a:t>
            </a:r>
            <a:r>
              <a:rPr lang="ru-RU" dirty="0" smtClean="0"/>
              <a:t>Российской трехсторонней комиссии по регулированию социально-трудовых отношений.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риски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4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Масштаб проблемы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4986"/>
            <a:ext cx="8639301" cy="5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Масштаб проблемы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4986"/>
            <a:ext cx="8639301" cy="5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Приказ Роструда от 10.11.2017 N 655 </a:t>
            </a:r>
          </a:p>
          <a:p>
            <a:pPr marL="0" indent="0" algn="ctr">
              <a:buNone/>
            </a:pPr>
            <a:r>
              <a:rPr lang="ru-RU" sz="2000" dirty="0" smtClean="0"/>
              <a:t>"Об утверждении </a:t>
            </a:r>
            <a:r>
              <a:rPr lang="ru-RU" sz="2000" b="1" dirty="0" smtClean="0"/>
              <a:t>форм проверочных листов </a:t>
            </a:r>
            <a:r>
              <a:rPr lang="ru-RU" sz="2000" dirty="0" smtClean="0"/>
              <a:t>(списков контрольных вопросов) для осуществления федерального государственного надзора за соблюдением трудового законодательства и иных нормативных правовых актов, содержащих нормы трудового права"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Приложение N 31</a:t>
            </a:r>
          </a:p>
          <a:p>
            <a:pPr marL="0" indent="0" algn="ctr">
              <a:buNone/>
            </a:pPr>
            <a:r>
              <a:rPr lang="ru-RU" dirty="0" smtClean="0"/>
              <a:t>Форма проверочного листа</a:t>
            </a:r>
          </a:p>
          <a:p>
            <a:pPr marL="0" indent="0" algn="ctr">
              <a:buNone/>
            </a:pPr>
            <a:r>
              <a:rPr lang="ru-RU" sz="1900" dirty="0" smtClean="0"/>
              <a:t>(списка контрольных вопросов) для осуществления федерального государственного надзора за соблюдением трудового законодательства и иных нормативных правовых актов, содержащих нормы трудового права </a:t>
            </a:r>
            <a:r>
              <a:rPr lang="ru-RU" dirty="0" smtClean="0"/>
              <a:t>по созданию и функционированию системы </a:t>
            </a:r>
          </a:p>
          <a:p>
            <a:pPr marL="0" indent="0" algn="ctr">
              <a:buNone/>
            </a:pPr>
            <a:r>
              <a:rPr lang="ru-RU" dirty="0" smtClean="0"/>
              <a:t>управления охраной труда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Государственный контроль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Приказ Роструда от 10.11.2017 N 655 </a:t>
            </a:r>
          </a:p>
          <a:p>
            <a:pPr marL="0" indent="0" algn="ctr">
              <a:buNone/>
            </a:pPr>
            <a:r>
              <a:rPr lang="ru-RU" dirty="0" smtClean="0"/>
              <a:t>Приложение N 31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Государственный контроль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61103"/>
              </p:ext>
            </p:extLst>
          </p:nvPr>
        </p:nvGraphicFramePr>
        <p:xfrm>
          <a:off x="1331640" y="2348880"/>
          <a:ext cx="6984777" cy="3217164"/>
        </p:xfrm>
        <a:graphic>
          <a:graphicData uri="http://schemas.openxmlformats.org/drawingml/2006/table">
            <a:tbl>
              <a:tblPr/>
              <a:tblGrid>
                <a:gridCol w="432048"/>
                <a:gridCol w="2952328"/>
                <a:gridCol w="360040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Вопросы, отражающие содержание обязательных требований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Реквизиты нормативных правовых актов, с указанием их структурных единиц, которыми установлены обязательные требования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Наличие у работодателя Положения о системе управления охраной труда, утвержденного приказом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Пункт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Типового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положения о системе управления охраной труда, утвержденного приказом Министерства труда и социальной защиты Российской Федерации от 19.08.2016 N 438н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Наличие у работодателя Политики в области охраны труда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Пункт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Типового 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положения о системе управления охраной труда N 438н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8572953" cy="53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17" y="1196752"/>
            <a:ext cx="7964883" cy="49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630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Открытая</vt:lpstr>
      <vt:lpstr>Профессиональные риски и организационная культура</vt:lpstr>
      <vt:lpstr>Профессиональные риски</vt:lpstr>
      <vt:lpstr>Профессиональные риски</vt:lpstr>
      <vt:lpstr>Масштаб проблемы</vt:lpstr>
      <vt:lpstr>Масштаб проблемы</vt:lpstr>
      <vt:lpstr>Государственный контроль</vt:lpstr>
      <vt:lpstr>Государственный контроль</vt:lpstr>
      <vt:lpstr>Государственная поддержка</vt:lpstr>
      <vt:lpstr>Государственная поддержка</vt:lpstr>
      <vt:lpstr>Общественные обязанности</vt:lpstr>
      <vt:lpstr>Причины «пробуксовки»</vt:lpstr>
      <vt:lpstr>Управление изменениями</vt:lpstr>
      <vt:lpstr>Организационная культура</vt:lpstr>
      <vt:lpstr>Организационная культура</vt:lpstr>
      <vt:lpstr>Методики внедрения изменений</vt:lpstr>
      <vt:lpstr>Способы внедрения изменений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риски и организационная культура</dc:title>
  <dc:creator>рахим</dc:creator>
  <cp:lastModifiedBy>Юльчиев Рахим Балтабекович</cp:lastModifiedBy>
  <cp:revision>9</cp:revision>
  <dcterms:created xsi:type="dcterms:W3CDTF">2019-11-26T20:31:03Z</dcterms:created>
  <dcterms:modified xsi:type="dcterms:W3CDTF">2019-11-27T05:28:53Z</dcterms:modified>
</cp:coreProperties>
</file>